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2"/>
      <p:bold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  <p:embeddedFont>
      <p:font typeface="Raleway" pitchFamily="2" charset="0"/>
      <p:regular r:id="rId32"/>
      <p:bold r:id="rId33"/>
      <p:italic r:id="rId34"/>
      <p:boldItalic r:id="rId35"/>
    </p:embeddedFont>
    <p:embeddedFont>
      <p:font typeface="Source Sans Pro" panose="020B0503030403020204" pitchFamily="3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FE47E5-3A8B-42E7-BF37-9B3CB337334C}">
  <a:tblStyle styleId="{1BFE47E5-3A8B-42E7-BF37-9B3CB3373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39487b3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39487b3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39487b3e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439487b3e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39487b3e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39487b3e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39487b3e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39487b3e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7923cf4d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7923cf4d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7923cf4d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47923cf4d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7923cf4d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47923cf4d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7923cf4d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47923cf4d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7923cf4d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47923cf4d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7923cf4d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7923cf4d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cfc18ba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cfc18ba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cfc18ba6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cfc18ba6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7923cf4d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7923cf4d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7923cf4d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7923cf4d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7923cf4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7923cf4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3b11b257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3b11b257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39487b3e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39487b3e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4333791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17145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4838273"/>
            <a:ext cx="1436856" cy="2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8" y="4711434"/>
            <a:ext cx="278535" cy="348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Division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supplemental lesson for AP CSP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Modulo division 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422025" y="955650"/>
            <a:ext cx="7937100" cy="3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change_choice() function uses an if statement to avoid an “Index out of range” error.</a:t>
            </a:r>
            <a:endParaRPr sz="2400"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754" y="2022479"/>
            <a:ext cx="3561250" cy="2712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Modulo division </a:t>
            </a: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422025" y="955650"/>
            <a:ext cx="7937100" cy="3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modulo division instead of an if statement to keep the index in the range.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a second variable for the index.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Near the top of the program, delete the constant LAST_INDEX and add a variable for index.</a:t>
            </a:r>
            <a:endParaRPr sz="2400"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725" y="3326275"/>
            <a:ext cx="2739475" cy="7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Modulo division 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422025" y="955650"/>
            <a:ext cx="8128800" cy="3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Go the the change_choice() function.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Add a global index.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Then change the if statements to:  </a:t>
            </a:r>
            <a:r>
              <a:rPr lang="en" sz="2000" b="1"/>
              <a:t>index = choice % len(my_list)</a:t>
            </a:r>
            <a:endParaRPr sz="20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750" y="2150925"/>
            <a:ext cx="4061925" cy="28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/>
        </p:nvSpPr>
        <p:spPr>
          <a:xfrm>
            <a:off x="5589500" y="2915200"/>
            <a:ext cx="19662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the possible values for index?</a:t>
            </a:r>
            <a:endParaRPr sz="18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Modulo division </a:t>
            </a:r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422025" y="955650"/>
            <a:ext cx="8128800" cy="3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Now use the variable </a:t>
            </a:r>
            <a:r>
              <a:rPr lang="en" sz="2000" b="1">
                <a:solidFill>
                  <a:srgbClr val="0000FF"/>
                </a:solidFill>
              </a:rPr>
              <a:t>index </a:t>
            </a:r>
            <a:r>
              <a:rPr lang="en" sz="2000"/>
              <a:t>in display_item() instead of </a:t>
            </a:r>
            <a:r>
              <a:rPr lang="en" sz="2000" b="1"/>
              <a:t>choice</a:t>
            </a:r>
            <a:r>
              <a:rPr lang="en" sz="2000"/>
              <a:t>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Run the code. Does it work like you expect it to?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025" y="1984000"/>
            <a:ext cx="3614975" cy="1982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311700" y="368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4: Check your understanding</a:t>
            </a:r>
            <a:endParaRPr/>
          </a:p>
        </p:txBody>
      </p:sp>
      <p:graphicFrame>
        <p:nvGraphicFramePr>
          <p:cNvPr id="171" name="Google Shape;171;p27"/>
          <p:cNvGraphicFramePr/>
          <p:nvPr/>
        </p:nvGraphicFramePr>
        <p:xfrm>
          <a:off x="357725" y="1103525"/>
          <a:ext cx="8520600" cy="2240450"/>
        </p:xfrm>
        <a:graphic>
          <a:graphicData uri="http://schemas.openxmlformats.org/drawingml/2006/table">
            <a:tbl>
              <a:tblPr>
                <a:noFill/>
                <a:tableStyleId>{1BFE47E5-3A8B-42E7-BF37-9B3CB337334C}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0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Given: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number % 10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are the possible answers?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Given: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number % 5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are the possible answers?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Given: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number % 3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are the possible answers?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11700" y="368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4: Check your understanding</a:t>
            </a:r>
            <a:endParaRPr/>
          </a:p>
        </p:txBody>
      </p:sp>
      <p:graphicFrame>
        <p:nvGraphicFramePr>
          <p:cNvPr id="177" name="Google Shape;177;p28"/>
          <p:cNvGraphicFramePr/>
          <p:nvPr/>
        </p:nvGraphicFramePr>
        <p:xfrm>
          <a:off x="357725" y="1103525"/>
          <a:ext cx="8520600" cy="2845372"/>
        </p:xfrm>
        <a:graphic>
          <a:graphicData uri="http://schemas.openxmlformats.org/drawingml/2006/table">
            <a:tbl>
              <a:tblPr>
                <a:noFill/>
                <a:tableStyleId>{1BFE47E5-3A8B-42E7-BF37-9B3CB337334C}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Given: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number % 10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are the possible answers?</a:t>
                      </a:r>
                      <a:endParaRPr sz="24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0, 1, 2, 3, 4, 5, 6, 7, 8, 9</a:t>
                      </a:r>
                      <a:endParaRPr sz="24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Given: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number % 5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are the possible answers?</a:t>
                      </a:r>
                      <a:endParaRPr sz="24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0, 1, 2, 3, 4</a:t>
                      </a:r>
                      <a:endParaRPr sz="24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Given: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number % 3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are the possible answers?</a:t>
                      </a:r>
                      <a:endParaRPr sz="24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0, 1, 2</a:t>
                      </a:r>
                      <a:endParaRPr sz="24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311700" y="368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4: Check your understanding</a:t>
            </a:r>
            <a:endParaRPr/>
          </a:p>
        </p:txBody>
      </p:sp>
      <p:graphicFrame>
        <p:nvGraphicFramePr>
          <p:cNvPr id="183" name="Google Shape;183;p29"/>
          <p:cNvGraphicFramePr/>
          <p:nvPr/>
        </p:nvGraphicFramePr>
        <p:xfrm>
          <a:off x="357725" y="1103525"/>
          <a:ext cx="8520600" cy="2240450"/>
        </p:xfrm>
        <a:graphic>
          <a:graphicData uri="http://schemas.openxmlformats.org/drawingml/2006/table">
            <a:tbl>
              <a:tblPr>
                <a:noFill/>
                <a:tableStyleId>{1BFE47E5-3A8B-42E7-BF37-9B3CB337334C}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0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// 7 =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10 % 7 =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// 3 =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10 % 3 =</a:t>
                      </a:r>
                      <a:endParaRPr sz="30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 // 6 =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9 % 6 =</a:t>
                      </a:r>
                      <a:endParaRPr sz="30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311700" y="368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4: Check your understanding</a:t>
            </a:r>
            <a:endParaRPr/>
          </a:p>
        </p:txBody>
      </p:sp>
      <p:graphicFrame>
        <p:nvGraphicFramePr>
          <p:cNvPr id="189" name="Google Shape;189;p30"/>
          <p:cNvGraphicFramePr/>
          <p:nvPr/>
        </p:nvGraphicFramePr>
        <p:xfrm>
          <a:off x="357725" y="1103525"/>
          <a:ext cx="8520600" cy="2240450"/>
        </p:xfrm>
        <a:graphic>
          <a:graphicData uri="http://schemas.openxmlformats.org/drawingml/2006/table">
            <a:tbl>
              <a:tblPr>
                <a:noFill/>
                <a:tableStyleId>{1BFE47E5-3A8B-42E7-BF37-9B3CB337334C}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0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// 7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10 % 7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// 3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10 % 3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3000">
                        <a:solidFill>
                          <a:srgbClr val="0000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 // 6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9 % 6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3000">
                        <a:solidFill>
                          <a:srgbClr val="0000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00" y="368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4: Check your understanding</a:t>
            </a:r>
            <a:endParaRPr/>
          </a:p>
        </p:txBody>
      </p:sp>
      <p:graphicFrame>
        <p:nvGraphicFramePr>
          <p:cNvPr id="195" name="Google Shape;195;p31"/>
          <p:cNvGraphicFramePr/>
          <p:nvPr/>
        </p:nvGraphicFramePr>
        <p:xfrm>
          <a:off x="357725" y="1103525"/>
          <a:ext cx="8520600" cy="2240450"/>
        </p:xfrm>
        <a:graphic>
          <a:graphicData uri="http://schemas.openxmlformats.org/drawingml/2006/table">
            <a:tbl>
              <a:tblPr>
                <a:noFill/>
                <a:tableStyleId>{1BFE47E5-3A8B-42E7-BF37-9B3CB337334C}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0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// 5 =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10 % 5 =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 // 5 =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4 % 5 =</a:t>
                      </a:r>
                      <a:endParaRPr sz="3000">
                        <a:solidFill>
                          <a:srgbClr val="0000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 // 2 =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1 % 2 =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311700" y="368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4: Check your understanding</a:t>
            </a:r>
            <a:endParaRPr/>
          </a:p>
        </p:txBody>
      </p:sp>
      <p:graphicFrame>
        <p:nvGraphicFramePr>
          <p:cNvPr id="201" name="Google Shape;201;p32"/>
          <p:cNvGraphicFramePr/>
          <p:nvPr/>
        </p:nvGraphicFramePr>
        <p:xfrm>
          <a:off x="357725" y="1103525"/>
          <a:ext cx="8520600" cy="2240450"/>
        </p:xfrm>
        <a:graphic>
          <a:graphicData uri="http://schemas.openxmlformats.org/drawingml/2006/table">
            <a:tbl>
              <a:tblPr>
                <a:noFill/>
                <a:tableStyleId>{1BFE47E5-3A8B-42E7-BF37-9B3CB337334C}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0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// 5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10 % 5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 // 5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4 % 5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sz="3000">
                        <a:solidFill>
                          <a:srgbClr val="0000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 // 2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1 % 2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Doing math in Python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contains several built-in math functions.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have used some of these functions in your code: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abs()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round()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Some other built-in functions include: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max()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min()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Doing math in Python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follows the order of operations in math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Multiplication and division have a higher precedence than addition and subtraction.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Python has more than one way to divide numbers.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Let’s take a look: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">
                <a:solidFill>
                  <a:srgbClr val="434343"/>
                </a:solidFill>
              </a:rPr>
              <a:t>Look at the division problems on the next slide. 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">
                <a:solidFill>
                  <a:srgbClr val="434343"/>
                </a:solidFill>
              </a:rPr>
              <a:t>Fill in the mathematical operator for each equation.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92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The Answers Are …</a:t>
            </a:r>
            <a:endParaRPr/>
          </a:p>
        </p:txBody>
      </p:sp>
      <p:graphicFrame>
        <p:nvGraphicFramePr>
          <p:cNvPr id="86" name="Google Shape;86;p17"/>
          <p:cNvGraphicFramePr/>
          <p:nvPr/>
        </p:nvGraphicFramePr>
        <p:xfrm>
          <a:off x="457600" y="1121875"/>
          <a:ext cx="8374700" cy="3078300"/>
        </p:xfrm>
        <a:graphic>
          <a:graphicData uri="http://schemas.openxmlformats.org/drawingml/2006/table">
            <a:tbl>
              <a:tblPr>
                <a:noFill/>
                <a:tableStyleId>{1BFE47E5-3A8B-42E7-BF37-9B3CB337334C}</a:tableStyleId>
              </a:tblPr>
              <a:tblGrid>
                <a:gridCol w="41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7 ░ 4 = 1.75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7 ░ 4 = 1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5 ░ 3 = 1.667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5 ░ 3 = 1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13 ░ 5 = 2.6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13 ░ 5 = 2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9 ░ 2 = 4.5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9 ░ 2 = 4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92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Division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458775" y="987600"/>
            <a:ext cx="4614000" cy="20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single / is decimal division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350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Two // is integer division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350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// gives the whole number only in the division problem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5171425" y="944525"/>
            <a:ext cx="3608400" cy="3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Examples: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8 / 4 = 2.0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8 // 4 = 2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6 / 5 = 1.2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6 // 5 = 1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5 / 6 = .83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5 // 6 = 0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220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1401325" y="3601550"/>
            <a:ext cx="22890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Source Sans Pro"/>
                <a:ea typeface="Source Sans Pro"/>
                <a:cs typeface="Source Sans Pro"/>
                <a:sym typeface="Source Sans Pro"/>
              </a:rPr>
              <a:t>4⟌7</a:t>
            </a:r>
            <a:endParaRPr sz="7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5" name="Google Shape;95;p18"/>
          <p:cNvCxnSpPr/>
          <p:nvPr/>
        </p:nvCxnSpPr>
        <p:spPr>
          <a:xfrm>
            <a:off x="2067775" y="3754150"/>
            <a:ext cx="1128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8"/>
          <p:cNvSpPr txBox="1"/>
          <p:nvPr/>
        </p:nvSpPr>
        <p:spPr>
          <a:xfrm>
            <a:off x="2397700" y="2660925"/>
            <a:ext cx="1526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798025" y="4050375"/>
            <a:ext cx="22800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ource Sans Pro"/>
                <a:ea typeface="Source Sans Pro"/>
                <a:cs typeface="Source Sans Pro"/>
                <a:sym typeface="Source Sans Pro"/>
              </a:rPr>
              <a:t>7 </a:t>
            </a:r>
            <a:r>
              <a:rPr lang="en" sz="30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//</a:t>
            </a:r>
            <a:r>
              <a:rPr lang="en" sz="3000">
                <a:latin typeface="Source Sans Pro"/>
                <a:ea typeface="Source Sans Pro"/>
                <a:cs typeface="Source Sans Pro"/>
                <a:sym typeface="Source Sans Pro"/>
              </a:rPr>
              <a:t> 4 = </a:t>
            </a:r>
            <a:r>
              <a:rPr lang="en" sz="30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sz="3000" b="1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2263075" y="2795775"/>
            <a:ext cx="897600" cy="1023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3663375" y="3906750"/>
            <a:ext cx="1885200" cy="915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638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2: The Answers Are …</a:t>
            </a:r>
            <a:endParaRPr/>
          </a:p>
        </p:txBody>
      </p:sp>
      <p:graphicFrame>
        <p:nvGraphicFramePr>
          <p:cNvPr id="105" name="Google Shape;105;p19"/>
          <p:cNvGraphicFramePr/>
          <p:nvPr/>
        </p:nvGraphicFramePr>
        <p:xfrm>
          <a:off x="384650" y="628175"/>
          <a:ext cx="8374700" cy="3998468"/>
        </p:xfrm>
        <a:graphic>
          <a:graphicData uri="http://schemas.openxmlformats.org/drawingml/2006/table">
            <a:tbl>
              <a:tblPr>
                <a:noFill/>
                <a:tableStyleId>{1BFE47E5-3A8B-42E7-BF37-9B3CB337334C}</a:tableStyleId>
              </a:tblPr>
              <a:tblGrid>
                <a:gridCol w="41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3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7 / 4 = 1.75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7 // 4 = 1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7 ░ 4 = 3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5 / 3 = 1.667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5 // 3 = 1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5 ░ 3 = 2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13 / 5 = 2.6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13 // 5 = 2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13 ░ 5 = 3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9 / 2 = 4.5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9 // 2 = 4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36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 ░ 2 = 1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40850" y="292425"/>
            <a:ext cx="4521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Modulo Division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315175" y="915825"/>
            <a:ext cx="4256700" cy="20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% gives the remainder of integer division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1401325" y="3601550"/>
            <a:ext cx="22890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Source Sans Pro"/>
                <a:ea typeface="Source Sans Pro"/>
                <a:cs typeface="Source Sans Pro"/>
                <a:sym typeface="Source Sans Pro"/>
              </a:rPr>
              <a:t>4⟌7</a:t>
            </a:r>
            <a:endParaRPr sz="7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3" name="Google Shape;113;p20"/>
          <p:cNvCxnSpPr/>
          <p:nvPr/>
        </p:nvCxnSpPr>
        <p:spPr>
          <a:xfrm rot="10800000" flipH="1">
            <a:off x="1980675" y="3754225"/>
            <a:ext cx="1215900" cy="3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20"/>
          <p:cNvSpPr txBox="1"/>
          <p:nvPr/>
        </p:nvSpPr>
        <p:spPr>
          <a:xfrm>
            <a:off x="2397700" y="2660925"/>
            <a:ext cx="726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3383663" y="2517900"/>
            <a:ext cx="1526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 3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3807000" y="2652750"/>
            <a:ext cx="897600" cy="1023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3807000" y="3971850"/>
            <a:ext cx="1885200" cy="915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3941650" y="4097550"/>
            <a:ext cx="22800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ource Sans Pro"/>
                <a:ea typeface="Source Sans Pro"/>
                <a:cs typeface="Source Sans Pro"/>
                <a:sym typeface="Source Sans Pro"/>
              </a:rPr>
              <a:t>7 </a:t>
            </a:r>
            <a:r>
              <a:rPr lang="en" sz="30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%</a:t>
            </a:r>
            <a:r>
              <a:rPr lang="en" sz="3000">
                <a:latin typeface="Source Sans Pro"/>
                <a:ea typeface="Source Sans Pro"/>
                <a:cs typeface="Source Sans Pro"/>
                <a:sym typeface="Source Sans Pro"/>
              </a:rPr>
              <a:t> 4 = </a:t>
            </a:r>
            <a:r>
              <a:rPr lang="en" sz="30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sz="3000" b="1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550" y="152400"/>
            <a:ext cx="3877050" cy="308565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5169875" y="2906250"/>
            <a:ext cx="347700" cy="38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4907800" y="532125"/>
            <a:ext cx="347700" cy="275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3: Modulo division </a:t>
            </a: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446000" y="955650"/>
            <a:ext cx="6118500" cy="3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 sz="2400"/>
              <a:t>Limits the number of possible answers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lang="en" sz="2000">
                <a:solidFill>
                  <a:srgbClr val="434343"/>
                </a:solidFill>
              </a:rPr>
              <a:t>Any_number % 3 can only be 0, 1, or 2</a:t>
            </a:r>
            <a:endParaRPr sz="2000">
              <a:solidFill>
                <a:srgbClr val="434343"/>
              </a:solidFill>
            </a:endParaRPr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Lets you separate place values of numbers</a:t>
            </a:r>
            <a:endParaRPr sz="2550"/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Is used for numerical conversions</a:t>
            </a:r>
            <a:endParaRPr sz="2550"/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Gives you “leftovers” </a:t>
            </a:r>
            <a:endParaRPr sz="2550"/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And much, much more!</a:t>
            </a:r>
            <a:endParaRPr sz="2550"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850" y="1981825"/>
            <a:ext cx="2100825" cy="122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4">
            <a:alphaModFix/>
          </a:blip>
          <a:srcRect r="7183" b="25228"/>
          <a:stretch/>
        </p:blipFill>
        <p:spPr>
          <a:xfrm>
            <a:off x="6786850" y="549225"/>
            <a:ext cx="2100825" cy="13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6850" y="3297375"/>
            <a:ext cx="2100825" cy="1322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Modulo division 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422025" y="955650"/>
            <a:ext cx="7937100" cy="3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Let’s use modulo division in a current CodeX program.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In CodeSpace, go to the sandbox.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Open the </a:t>
            </a:r>
            <a:r>
              <a:rPr lang="en" sz="2400" b="1" i="1"/>
              <a:t>Billboard_functions</a:t>
            </a:r>
            <a:r>
              <a:rPr lang="en" sz="2400"/>
              <a:t> program.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File → Save As… and rename the file </a:t>
            </a:r>
            <a:r>
              <a:rPr lang="en" sz="2400" b="1" i="1"/>
              <a:t>Billboard_modulo</a:t>
            </a:r>
            <a:endParaRPr sz="2400" b="1"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program and make sure it has no bugs.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On-screen Show (16:9)</PresentationFormat>
  <Paragraphs>149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Proxima Nova</vt:lpstr>
      <vt:lpstr>Arial Black</vt:lpstr>
      <vt:lpstr>Raleway</vt:lpstr>
      <vt:lpstr>Arial</vt:lpstr>
      <vt:lpstr>Noto Sans Symbols</vt:lpstr>
      <vt:lpstr>Courier New</vt:lpstr>
      <vt:lpstr>Source Sans Pro</vt:lpstr>
      <vt:lpstr>Montserrat</vt:lpstr>
      <vt:lpstr>Plum</vt:lpstr>
      <vt:lpstr>Types of Division</vt:lpstr>
      <vt:lpstr>Doing math in Python</vt:lpstr>
      <vt:lpstr>Doing math in Python</vt:lpstr>
      <vt:lpstr>Part 1: The Answers Are …</vt:lpstr>
      <vt:lpstr>Types of Division</vt:lpstr>
      <vt:lpstr>Part 2: The Answers Are …</vt:lpstr>
      <vt:lpstr>Modulo Division</vt:lpstr>
      <vt:lpstr>Part 3: Modulo division </vt:lpstr>
      <vt:lpstr>Modulo division </vt:lpstr>
      <vt:lpstr>Modulo division </vt:lpstr>
      <vt:lpstr>Modulo division </vt:lpstr>
      <vt:lpstr>Modulo division </vt:lpstr>
      <vt:lpstr>Modulo division </vt:lpstr>
      <vt:lpstr>Part 4: Check your understanding</vt:lpstr>
      <vt:lpstr>Part 4: Check your understanding</vt:lpstr>
      <vt:lpstr>Part 4: Check your understanding</vt:lpstr>
      <vt:lpstr>Part 4: Check your understanding</vt:lpstr>
      <vt:lpstr>Part 4: Check your understanding</vt:lpstr>
      <vt:lpstr>Part 4: Check your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2025-05-08T01:59:29Z</dcterms:modified>
</cp:coreProperties>
</file>